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9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0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9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8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9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30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161" name="Body Level One…"/>
          <p:cNvSpPr txBox="1"/>
          <p:nvPr>
            <p:ph type="body" idx="1"/>
          </p:nvPr>
        </p:nvSpPr>
        <p:spPr>
          <a:xfrm>
            <a:off x="673100" y="2387600"/>
            <a:ext cx="11658600" cy="441697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3" name="Object"/>
          <p:cNvSpPr txBox="1"/>
          <p:nvPr>
            <p:ph type="obj" sz="half" idx="3"/>
          </p:nvPr>
        </p:nvSpPr>
        <p:spPr>
          <a:xfrm>
            <a:off x="6515100" y="2387600"/>
            <a:ext cx="5829300" cy="645160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  <a:defRPr spc="29" sz="1500"/>
            </a:pPr>
          </a:p>
        </p:txBody>
      </p:sp>
      <p:sp>
        <p:nvSpPr>
          <p:cNvPr id="164" name="Rectangle"/>
          <p:cNvSpPr txBox="1"/>
          <p:nvPr>
            <p:ph type="body" sz="quarter" idx="14"/>
          </p:nvPr>
        </p:nvSpPr>
        <p:spPr>
          <a:xfrm>
            <a:off x="338764" y="8896350"/>
            <a:ext cx="5344554" cy="355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sp>
        <p:nvSpPr>
          <p:cNvPr id="165" name="PRELIMINARY RESULTS"/>
          <p:cNvSpPr txBox="1"/>
          <p:nvPr/>
        </p:nvSpPr>
        <p:spPr>
          <a:xfrm>
            <a:off x="673100" y="6985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52627">
              <a:defRPr cap="all" spc="79" sz="3959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PRELIMINARY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173" name="Body Level One…"/>
          <p:cNvSpPr txBox="1"/>
          <p:nvPr>
            <p:ph type="body" idx="1"/>
          </p:nvPr>
        </p:nvSpPr>
        <p:spPr>
          <a:xfrm>
            <a:off x="673100" y="2387600"/>
            <a:ext cx="11658600" cy="441697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" name="Rectangle"/>
          <p:cNvSpPr txBox="1"/>
          <p:nvPr>
            <p:ph type="body" sz="quarter" idx="14"/>
          </p:nvPr>
        </p:nvSpPr>
        <p:spPr>
          <a:xfrm>
            <a:off x="338764" y="8896350"/>
            <a:ext cx="5344554" cy="355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sp>
        <p:nvSpPr>
          <p:cNvPr id="176" name="FUTURE RESEARCH"/>
          <p:cNvSpPr txBox="1"/>
          <p:nvPr/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52627">
              <a:defRPr cap="all" spc="79" sz="3959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FUTURE RESEARCH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184" name="Body Level One…"/>
          <p:cNvSpPr txBox="1"/>
          <p:nvPr>
            <p:ph type="body" idx="1"/>
          </p:nvPr>
        </p:nvSpPr>
        <p:spPr>
          <a:xfrm>
            <a:off x="673100" y="2387600"/>
            <a:ext cx="11658600" cy="441697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" name="Rectangle"/>
          <p:cNvSpPr txBox="1"/>
          <p:nvPr>
            <p:ph type="body" sz="quarter" idx="14"/>
          </p:nvPr>
        </p:nvSpPr>
        <p:spPr>
          <a:xfrm>
            <a:off x="338764" y="8896350"/>
            <a:ext cx="5344554" cy="355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sp>
        <p:nvSpPr>
          <p:cNvPr id="187" name="sUMMARY"/>
          <p:cNvSpPr txBox="1"/>
          <p:nvPr/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52627">
              <a:defRPr cap="all" spc="79" sz="3959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xfrm>
            <a:off x="673100" y="2387600"/>
            <a:ext cx="11658600" cy="441697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" name="Object"/>
          <p:cNvSpPr txBox="1"/>
          <p:nvPr>
            <p:ph type="obj" sz="half" idx="3"/>
          </p:nvPr>
        </p:nvSpPr>
        <p:spPr>
          <a:xfrm>
            <a:off x="6515100" y="2387600"/>
            <a:ext cx="5829300" cy="645160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None/>
              <a:defRPr spc="29" sz="1500"/>
            </a:pPr>
          </a:p>
        </p:txBody>
      </p:sp>
      <p:sp>
        <p:nvSpPr>
          <p:cNvPr id="80" name="Rectangle"/>
          <p:cNvSpPr txBox="1"/>
          <p:nvPr>
            <p:ph type="body" sz="quarter" idx="14"/>
          </p:nvPr>
        </p:nvSpPr>
        <p:spPr>
          <a:xfrm>
            <a:off x="338764" y="8896350"/>
            <a:ext cx="5344554" cy="355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8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sz="half" idx="1"/>
          </p:nvPr>
        </p:nvSpPr>
        <p:spPr>
          <a:xfrm>
            <a:off x="673100" y="16891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" name="Text"/>
          <p:cNvSpPr txBox="1"/>
          <p:nvPr/>
        </p:nvSpPr>
        <p:spPr>
          <a:xfrm>
            <a:off x="6263513" y="4546600"/>
            <a:ext cx="477775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/>
          </a:p>
        </p:txBody>
      </p:sp>
      <p:sp>
        <p:nvSpPr>
          <p:cNvPr id="93" name="Text"/>
          <p:cNvSpPr txBox="1"/>
          <p:nvPr/>
        </p:nvSpPr>
        <p:spPr>
          <a:xfrm>
            <a:off x="6390513" y="4673600"/>
            <a:ext cx="477775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pc="79" sz="3959"/>
            </a:pP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6388604" y="9235547"/>
            <a:ext cx="227593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9" name="Deep Learning Framework for structural analysis of  single particle cryo-EM maps"/>
          <p:cNvSpPr txBox="1"/>
          <p:nvPr/>
        </p:nvSpPr>
        <p:spPr>
          <a:xfrm>
            <a:off x="199499" y="2456439"/>
            <a:ext cx="12605802" cy="143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Deep Learning Framework for structural analysis of  single particle cryo-EM maps</a:t>
            </a:r>
          </a:p>
        </p:txBody>
      </p:sp>
      <p:sp>
        <p:nvSpPr>
          <p:cNvPr id="200" name="Research Proposal…"/>
          <p:cNvSpPr txBox="1"/>
          <p:nvPr/>
        </p:nvSpPr>
        <p:spPr>
          <a:xfrm>
            <a:off x="4091711" y="4800600"/>
            <a:ext cx="4821378" cy="241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spcBef>
                <a:spcPts val="3400"/>
              </a:spcBef>
              <a:defRPr spc="56" sz="2800"/>
            </a:pPr>
            <a:r>
              <a:t>Research Proposal</a:t>
            </a:r>
          </a:p>
          <a:p>
            <a:pPr algn="l">
              <a:spcBef>
                <a:spcPts val="3400"/>
              </a:spcBef>
              <a:defRPr spc="56" sz="2800"/>
            </a:pPr>
            <a:r>
              <a:t>Mark Rozanov</a:t>
            </a:r>
          </a:p>
          <a:p>
            <a:pPr algn="l">
              <a:spcBef>
                <a:spcPts val="3400"/>
              </a:spcBef>
              <a:defRPr spc="56" sz="2800"/>
            </a:pPr>
            <a:r>
              <a:t>Supervisor: Haim J. Wolfson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APPLY  DEEP LEARNInG ALGORITHMS FOR LOCATING STRUCTURAL MOTIFS in cry0-EM MAPS…"/>
          <p:cNvSpPr txBox="1"/>
          <p:nvPr>
            <p:ph type="body" idx="13"/>
          </p:nvPr>
        </p:nvSpPr>
        <p:spPr>
          <a:xfrm>
            <a:off x="673100" y="1320800"/>
            <a:ext cx="11658600" cy="1869765"/>
          </a:xfrm>
          <a:prstGeom prst="rect">
            <a:avLst/>
          </a:prstGeom>
        </p:spPr>
        <p:txBody>
          <a:bodyPr/>
          <a:lstStyle/>
          <a:p>
            <a:pPr/>
            <a:r>
              <a:t>APPLY  DEEP LEARNInG ALGORITHMS FOR LOCATING STRUCTURAL MOTIFS in cry0-EM MAPS </a:t>
            </a:r>
          </a:p>
          <a:p>
            <a:pPr/>
          </a:p>
          <a:p>
            <a:pPr/>
            <a:r>
              <a:t>OVERVIEW</a:t>
            </a:r>
          </a:p>
        </p:txBody>
      </p:sp>
      <p:sp>
        <p:nvSpPr>
          <p:cNvPr id="261" name="RESEARCH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RESEARCH GOALS</a:t>
            </a:r>
          </a:p>
        </p:txBody>
      </p:sp>
      <p:sp>
        <p:nvSpPr>
          <p:cNvPr id="262" name="Slide Number"/>
          <p:cNvSpPr txBox="1"/>
          <p:nvPr>
            <p:ph type="sldNum" sz="quarter" idx="2"/>
          </p:nvPr>
        </p:nvSpPr>
        <p:spPr>
          <a:xfrm>
            <a:off x="6337298" y="9235547"/>
            <a:ext cx="330206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3" name="Detection of anchor amino acids in high resolution cryo-EM density maps…"/>
          <p:cNvSpPr txBox="1"/>
          <p:nvPr>
            <p:ph type="body" idx="1"/>
          </p:nvPr>
        </p:nvSpPr>
        <p:spPr>
          <a:xfrm>
            <a:off x="546100" y="3314700"/>
            <a:ext cx="11658600" cy="4416971"/>
          </a:xfrm>
          <a:prstGeom prst="rect">
            <a:avLst/>
          </a:prstGeom>
        </p:spPr>
        <p:txBody>
          <a:bodyPr/>
          <a:lstStyle/>
          <a:p>
            <a:pPr marL="316229" indent="-316229" defTabSz="379475">
              <a:spcBef>
                <a:spcPts val="2800"/>
              </a:spcBef>
              <a:defRPr spc="46" sz="2324"/>
            </a:pPr>
            <a:r>
              <a:t>Detection of anchor amino acids in high resolution cryo-EM density maps </a:t>
            </a:r>
          </a:p>
          <a:p>
            <a:pPr lvl="1" marL="632459" indent="-316229" defTabSz="379475">
              <a:spcBef>
                <a:spcPts val="2800"/>
              </a:spcBef>
              <a:defRPr spc="46" sz="2324">
                <a:solidFill>
                  <a:schemeClr val="accent5"/>
                </a:solidFill>
              </a:defRPr>
            </a:pPr>
            <a:r>
              <a:t>Preliminary Results : AAnchor</a:t>
            </a:r>
          </a:p>
          <a:p>
            <a:pPr marL="316229" indent="-316229" defTabSz="379475">
              <a:spcBef>
                <a:spcPts val="2800"/>
              </a:spcBef>
              <a:defRPr spc="46" sz="2324"/>
            </a:pPr>
            <a:r>
              <a:t>Annotating Secondary Structure in Medium Resolution cryo-EM maps</a:t>
            </a:r>
          </a:p>
          <a:p>
            <a:pPr marL="316229" indent="-316229" defTabSz="379475">
              <a:spcBef>
                <a:spcPts val="2800"/>
              </a:spcBef>
              <a:defRPr spc="46" sz="2324"/>
            </a:pPr>
            <a:r>
              <a:t>Detection of binding sites (BSs)  in Medium Resolution cryo-EM density maps</a:t>
            </a:r>
          </a:p>
          <a:p>
            <a:pPr marL="316229" indent="-316229" defTabSz="379475">
              <a:spcBef>
                <a:spcPts val="2800"/>
              </a:spcBef>
              <a:defRPr spc="46" sz="2324"/>
            </a:pPr>
            <a:r>
              <a:t>Simulating cryo-EM maps using Generative Adversarial Network</a:t>
            </a:r>
          </a:p>
          <a:p>
            <a:pPr lvl="1" marL="632459" indent="-316229" defTabSz="379475">
              <a:spcBef>
                <a:spcPts val="2800"/>
              </a:spcBef>
              <a:defRPr spc="46" sz="2324">
                <a:solidFill>
                  <a:schemeClr val="accent5"/>
                </a:solidFill>
              </a:defRPr>
            </a:pPr>
            <a:r>
              <a:t>Preliminary Results : Deep Map Simulation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tection of anchor amino acids in high resolution cryo-EM density maps"/>
          <p:cNvSpPr txBox="1"/>
          <p:nvPr>
            <p:ph type="body" idx="13"/>
          </p:nvPr>
        </p:nvSpPr>
        <p:spPr>
          <a:xfrm>
            <a:off x="673100" y="1320800"/>
            <a:ext cx="11658600" cy="1425265"/>
          </a:xfrm>
          <a:prstGeom prst="rect">
            <a:avLst/>
          </a:prstGeom>
        </p:spPr>
        <p:txBody>
          <a:bodyPr/>
          <a:lstStyle/>
          <a:p>
            <a:pPr/>
            <a:r>
              <a:t>Detection of anchor amino acids in high resolution cryo-EM density maps </a:t>
            </a:r>
          </a:p>
        </p:txBody>
      </p:sp>
      <p:sp>
        <p:nvSpPr>
          <p:cNvPr id="266" name="RESEARCH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RESEARCH GOALS</a:t>
            </a:r>
          </a:p>
        </p:txBody>
      </p:sp>
      <p:sp>
        <p:nvSpPr>
          <p:cNvPr id="267" name="INPUT: cryo-EM map, sequence…"/>
          <p:cNvSpPr txBox="1"/>
          <p:nvPr>
            <p:ph type="body" sz="quarter" idx="1"/>
          </p:nvPr>
        </p:nvSpPr>
        <p:spPr>
          <a:xfrm>
            <a:off x="508000" y="2655614"/>
            <a:ext cx="11658600" cy="1636664"/>
          </a:xfrm>
          <a:prstGeom prst="rect">
            <a:avLst/>
          </a:prstGeom>
        </p:spPr>
        <p:txBody>
          <a:bodyPr/>
          <a:lstStyle/>
          <a:p>
            <a:pPr/>
            <a:r>
              <a:t>INPUT: cryo-EM map, sequence</a:t>
            </a:r>
          </a:p>
          <a:p>
            <a:pPr/>
            <a:r>
              <a:t>OUTPUT: location of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amino acid anchors</a:t>
            </a:r>
          </a:p>
        </p:txBody>
      </p:sp>
      <p:sp>
        <p:nvSpPr>
          <p:cNvPr id="268" name="Slide Number"/>
          <p:cNvSpPr txBox="1"/>
          <p:nvPr>
            <p:ph type="sldNum" sz="quarter" idx="2"/>
          </p:nvPr>
        </p:nvSpPr>
        <p:spPr>
          <a:xfrm>
            <a:off x="6344937" y="9235547"/>
            <a:ext cx="314927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9" name="MOTIVATION:…"/>
          <p:cNvSpPr txBox="1"/>
          <p:nvPr/>
        </p:nvSpPr>
        <p:spPr>
          <a:xfrm>
            <a:off x="923907" y="4851400"/>
            <a:ext cx="10216095" cy="328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cap="all" spc="234" sz="2600">
                <a:latin typeface="+mn-lt"/>
                <a:ea typeface="+mn-ea"/>
                <a:cs typeface="+mn-cs"/>
                <a:sym typeface="Futura"/>
              </a:defRPr>
            </a:pPr>
            <a:r>
              <a:t>MOTIVATION:</a:t>
            </a:r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/>
            </a:pPr>
            <a:r>
              <a:t>Anchors can guide various de-novo modelling methods</a:t>
            </a:r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56" sz="2800"/>
            </a:pPr>
            <a:r>
              <a:t>Useful in refinement and evaluating of existing models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72400" y="2255157"/>
            <a:ext cx="4607019" cy="15013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550" y="8699822"/>
            <a:ext cx="7378700" cy="406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SEARCH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RESEARCH GOALS</a:t>
            </a:r>
          </a:p>
        </p:txBody>
      </p:sp>
      <p:sp>
        <p:nvSpPr>
          <p:cNvPr id="274" name="Apply classification CNN…"/>
          <p:cNvSpPr txBox="1"/>
          <p:nvPr>
            <p:ph type="body" idx="1"/>
          </p:nvPr>
        </p:nvSpPr>
        <p:spPr>
          <a:xfrm>
            <a:off x="431800" y="2906439"/>
            <a:ext cx="11658600" cy="4416972"/>
          </a:xfrm>
          <a:prstGeom prst="rect">
            <a:avLst/>
          </a:prstGeom>
        </p:spPr>
        <p:txBody>
          <a:bodyPr/>
          <a:lstStyle/>
          <a:p>
            <a:pPr/>
            <a:r>
              <a:t>Apply classification CNN</a:t>
            </a:r>
          </a:p>
          <a:p>
            <a:pPr/>
            <a:r>
              <a:t>Lack of experimental data</a:t>
            </a:r>
          </a:p>
          <a:p>
            <a:pPr lvl="1"/>
            <a:r>
              <a:t>Utilize X-ray Data</a:t>
            </a:r>
          </a:p>
          <a:p>
            <a:pPr lvl="2"/>
            <a:r>
              <a:t>Domain Adaptation</a:t>
            </a:r>
          </a:p>
          <a:p>
            <a:pPr lvl="1"/>
            <a:r>
              <a:t>Create Realistic cryo-EM simulation</a:t>
            </a:r>
          </a:p>
        </p:txBody>
      </p:sp>
      <p:sp>
        <p:nvSpPr>
          <p:cNvPr id="275" name="Slide Number"/>
          <p:cNvSpPr txBox="1"/>
          <p:nvPr>
            <p:ph type="sldNum" sz="quarter" idx="2"/>
          </p:nvPr>
        </p:nvSpPr>
        <p:spPr>
          <a:xfrm>
            <a:off x="6338990" y="9235547"/>
            <a:ext cx="326821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6" name="Rectangl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sp>
        <p:nvSpPr>
          <p:cNvPr id="277" name="Detection of anchor amino acids in high resolution cryo-EM density maps"/>
          <p:cNvSpPr txBox="1"/>
          <p:nvPr/>
        </p:nvSpPr>
        <p:spPr>
          <a:xfrm>
            <a:off x="431800" y="1255867"/>
            <a:ext cx="11658600" cy="142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Detection of anchor amino acids in high resolution cryo-EM density maps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AANCHOR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AANCHOR</a:t>
            </a:r>
          </a:p>
        </p:txBody>
      </p:sp>
      <p:sp>
        <p:nvSpPr>
          <p:cNvPr id="280" name="Slide Number"/>
          <p:cNvSpPr txBox="1"/>
          <p:nvPr>
            <p:ph type="sldNum" sz="quarter" idx="2"/>
          </p:nvPr>
        </p:nvSpPr>
        <p:spPr>
          <a:xfrm>
            <a:off x="6338339" y="9235547"/>
            <a:ext cx="328123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1" name="Rectangl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sp>
        <p:nvSpPr>
          <p:cNvPr id="282" name="PRELIMINARY RESULTS"/>
          <p:cNvSpPr txBox="1"/>
          <p:nvPr/>
        </p:nvSpPr>
        <p:spPr>
          <a:xfrm>
            <a:off x="673100" y="6985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52627">
              <a:defRPr cap="all" spc="79" sz="3959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PRELIMINARY RESULTS</a:t>
            </a:r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4199" y="1741402"/>
            <a:ext cx="10603900" cy="68613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790" y="8896350"/>
            <a:ext cx="7378701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AANCHOR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AANCHOR</a:t>
            </a:r>
          </a:p>
        </p:txBody>
      </p:sp>
      <p:sp>
        <p:nvSpPr>
          <p:cNvPr id="287" name="Slide Number"/>
          <p:cNvSpPr txBox="1"/>
          <p:nvPr>
            <p:ph type="sldNum" sz="quarter" idx="2"/>
          </p:nvPr>
        </p:nvSpPr>
        <p:spPr>
          <a:xfrm>
            <a:off x="6338990" y="9235547"/>
            <a:ext cx="326821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8" name="Rectangl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sp>
        <p:nvSpPr>
          <p:cNvPr id="289" name="PRELIMINARY RESULTS"/>
          <p:cNvSpPr txBox="1"/>
          <p:nvPr/>
        </p:nvSpPr>
        <p:spPr>
          <a:xfrm>
            <a:off x="673100" y="6985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52627">
              <a:defRPr cap="all" spc="79" sz="3959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PRELIMINARY RESULTS</a:t>
            </a: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6569" y="1964797"/>
            <a:ext cx="10104981" cy="67537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909" y="8826282"/>
            <a:ext cx="7378701" cy="406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AANCHOR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AANCHOR</a:t>
            </a:r>
          </a:p>
        </p:txBody>
      </p:sp>
      <p:sp>
        <p:nvSpPr>
          <p:cNvPr id="294" name="Slide Number"/>
          <p:cNvSpPr txBox="1"/>
          <p:nvPr>
            <p:ph type="sldNum" sz="quarter" idx="2"/>
          </p:nvPr>
        </p:nvSpPr>
        <p:spPr>
          <a:xfrm>
            <a:off x="6338990" y="9235547"/>
            <a:ext cx="326821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5" name="Rectangl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sp>
        <p:nvSpPr>
          <p:cNvPr id="296" name="PRELIMINARY RESULTS"/>
          <p:cNvSpPr txBox="1"/>
          <p:nvPr/>
        </p:nvSpPr>
        <p:spPr>
          <a:xfrm>
            <a:off x="673100" y="6985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52627">
              <a:defRPr cap="all" spc="79" sz="3959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PRELIMINARY RESULTS</a:t>
            </a:r>
          </a:p>
        </p:txBody>
      </p:sp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666" y="1921164"/>
            <a:ext cx="10227455" cy="725028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483" y="9024673"/>
            <a:ext cx="7378701" cy="406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HIGH RESOLUTION:…"/>
          <p:cNvSpPr txBox="1"/>
          <p:nvPr>
            <p:ph type="body" idx="13"/>
          </p:nvPr>
        </p:nvSpPr>
        <p:spPr>
          <a:xfrm>
            <a:off x="673100" y="1320800"/>
            <a:ext cx="11658600" cy="1425265"/>
          </a:xfrm>
          <a:prstGeom prst="rect">
            <a:avLst/>
          </a:prstGeom>
        </p:spPr>
        <p:txBody>
          <a:bodyPr/>
          <a:lstStyle/>
          <a:p>
            <a:pPr/>
            <a:r>
              <a:t>HIGH RESOLUTION: </a:t>
            </a:r>
          </a:p>
          <a:p>
            <a:pPr/>
            <a:r>
              <a:t>LOCATING AMInO ACIDS</a:t>
            </a:r>
          </a:p>
          <a:p>
            <a:pPr/>
            <a:r>
              <a:t>CLASSIFICATION CNN</a:t>
            </a:r>
          </a:p>
        </p:txBody>
      </p:sp>
      <p:sp>
        <p:nvSpPr>
          <p:cNvPr id="301" name="AANCHOR PERFORMANCE IMPROVEMENT…"/>
          <p:cNvSpPr txBox="1"/>
          <p:nvPr>
            <p:ph type="body" sz="half" idx="1"/>
          </p:nvPr>
        </p:nvSpPr>
        <p:spPr>
          <a:xfrm>
            <a:off x="533400" y="5209482"/>
            <a:ext cx="11658600" cy="3760740"/>
          </a:xfrm>
          <a:prstGeom prst="rect">
            <a:avLst/>
          </a:prstGeom>
        </p:spPr>
        <p:txBody>
          <a:bodyPr/>
          <a:lstStyle/>
          <a:p>
            <a:pPr marL="544285" indent="-544285" algn="ctr">
              <a:spcBef>
                <a:spcPts val="0"/>
              </a:spcBef>
              <a:defRPr cap="all" spc="79" sz="4000">
                <a:latin typeface="+mn-lt"/>
                <a:ea typeface="+mn-ea"/>
                <a:cs typeface="+mn-cs"/>
                <a:sym typeface="Futura"/>
              </a:defRPr>
            </a:pPr>
            <a:r>
              <a:t>AANCHOR PERFORMANCE IMPROVEMENT</a:t>
            </a:r>
          </a:p>
          <a:p>
            <a:pPr marL="228600" indent="-228600">
              <a:buSzPct val="100000"/>
              <a:buAutoNum type="arabicPeriod" startAt="1"/>
            </a:pPr>
            <a:r>
              <a:t>Use X-ray crystallography Data</a:t>
            </a:r>
          </a:p>
          <a:p>
            <a:pPr marL="228600" indent="-228600">
              <a:buSzPct val="100000"/>
              <a:buAutoNum type="arabicPeriod" startAt="1"/>
            </a:pPr>
            <a:r>
              <a:t> Realistic cryo-EM simulation </a:t>
            </a:r>
          </a:p>
        </p:txBody>
      </p:sp>
      <p:sp>
        <p:nvSpPr>
          <p:cNvPr id="302" name="Slide Number"/>
          <p:cNvSpPr txBox="1"/>
          <p:nvPr>
            <p:ph type="sldNum" sz="quarter" idx="2"/>
          </p:nvPr>
        </p:nvSpPr>
        <p:spPr>
          <a:xfrm>
            <a:off x="6339772" y="9235547"/>
            <a:ext cx="325258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3" name="Rectangl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sp>
        <p:nvSpPr>
          <p:cNvPr id="304" name="FUTURE RESEARCH"/>
          <p:cNvSpPr txBox="1"/>
          <p:nvPr/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52627">
              <a:defRPr cap="all" spc="79" sz="3959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FUTURE RESEARCH</a:t>
            </a:r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300" y="2901950"/>
            <a:ext cx="6734162" cy="215164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HIGH RESOLUTION:…"/>
          <p:cNvSpPr txBox="1"/>
          <p:nvPr>
            <p:ph type="body" idx="13"/>
          </p:nvPr>
        </p:nvSpPr>
        <p:spPr>
          <a:xfrm>
            <a:off x="673100" y="1320800"/>
            <a:ext cx="11658600" cy="1425265"/>
          </a:xfrm>
          <a:prstGeom prst="rect">
            <a:avLst/>
          </a:prstGeom>
        </p:spPr>
        <p:txBody>
          <a:bodyPr/>
          <a:lstStyle/>
          <a:p>
            <a:pPr/>
            <a:r>
              <a:t>HIGH RESOLUTION: </a:t>
            </a:r>
          </a:p>
          <a:p>
            <a:pPr/>
            <a:r>
              <a:t>LOCATING AMInO ACIDS</a:t>
            </a:r>
          </a:p>
          <a:p>
            <a:pPr/>
            <a:r>
              <a:t>ADVANTAGES</a:t>
            </a:r>
          </a:p>
        </p:txBody>
      </p:sp>
      <p:sp>
        <p:nvSpPr>
          <p:cNvPr id="308" name="Sequence information is utilized in the anchor location task.…"/>
          <p:cNvSpPr txBox="1"/>
          <p:nvPr>
            <p:ph type="body" idx="1"/>
          </p:nvPr>
        </p:nvSpPr>
        <p:spPr>
          <a:xfrm>
            <a:off x="558800" y="3612722"/>
            <a:ext cx="11658600" cy="4416971"/>
          </a:xfrm>
          <a:prstGeom prst="rect">
            <a:avLst/>
          </a:prstGeom>
        </p:spPr>
        <p:txBody>
          <a:bodyPr/>
          <a:lstStyle/>
          <a:p>
            <a:pPr/>
            <a:r>
              <a:t>Sequence information is utilized in the anchor location task.</a:t>
            </a:r>
          </a:p>
          <a:p>
            <a:pPr/>
            <a:r>
              <a:t>Using homolog structures ensures that the training dataset and the query map have similar feature distributions.</a:t>
            </a:r>
          </a:p>
          <a:p>
            <a:pPr/>
            <a:r>
              <a:t>Training datasets of arbitrary size can be created. </a:t>
            </a:r>
          </a:p>
        </p:txBody>
      </p:sp>
      <p:sp>
        <p:nvSpPr>
          <p:cNvPr id="309" name="Slide Number"/>
          <p:cNvSpPr txBox="1"/>
          <p:nvPr>
            <p:ph type="sldNum" sz="quarter" idx="2"/>
          </p:nvPr>
        </p:nvSpPr>
        <p:spPr>
          <a:xfrm>
            <a:off x="6340206" y="9235547"/>
            <a:ext cx="324390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0" name="Rectangl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sp>
        <p:nvSpPr>
          <p:cNvPr id="311" name="FUTURE RESEARCH"/>
          <p:cNvSpPr txBox="1"/>
          <p:nvPr/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52627">
              <a:defRPr cap="all" spc="79" sz="3959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FUTURE RESEARCH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ANNOTATING SECONDARY STRUCTURES in MEDIUM RESOLUTION MAPS"/>
          <p:cNvSpPr txBox="1"/>
          <p:nvPr>
            <p:ph type="body" idx="13"/>
          </p:nvPr>
        </p:nvSpPr>
        <p:spPr>
          <a:xfrm>
            <a:off x="673100" y="1320800"/>
            <a:ext cx="11658600" cy="980765"/>
          </a:xfrm>
          <a:prstGeom prst="rect">
            <a:avLst/>
          </a:prstGeom>
        </p:spPr>
        <p:txBody>
          <a:bodyPr/>
          <a:lstStyle/>
          <a:p>
            <a:pPr/>
            <a:r>
              <a:t>ANNOTATING SECONDARY STRUCTURES in MEDIUM RESOLUTION MAPS</a:t>
            </a:r>
          </a:p>
        </p:txBody>
      </p:sp>
      <p:sp>
        <p:nvSpPr>
          <p:cNvPr id="314" name="RESEARCH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RESEARCH GOALS</a:t>
            </a:r>
          </a:p>
        </p:txBody>
      </p:sp>
      <p:sp>
        <p:nvSpPr>
          <p:cNvPr id="315" name="Use Fully Convolutional NN…"/>
          <p:cNvSpPr txBox="1"/>
          <p:nvPr>
            <p:ph type="body" sz="half" idx="1"/>
          </p:nvPr>
        </p:nvSpPr>
        <p:spPr>
          <a:xfrm>
            <a:off x="520700" y="5411821"/>
            <a:ext cx="11658600" cy="2437806"/>
          </a:xfrm>
          <a:prstGeom prst="rect">
            <a:avLst/>
          </a:prstGeom>
        </p:spPr>
        <p:txBody>
          <a:bodyPr/>
          <a:lstStyle/>
          <a:p>
            <a:pPr/>
            <a:r>
              <a:t>Use Fully Convolutional NN</a:t>
            </a:r>
          </a:p>
          <a:p>
            <a:pPr/>
            <a:r>
              <a:t>Integrative method : Sequence data is used for creating a dataset which is based on structural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homologs</a:t>
            </a:r>
          </a:p>
        </p:txBody>
      </p:sp>
      <p:sp>
        <p:nvSpPr>
          <p:cNvPr id="316" name="Slide Number"/>
          <p:cNvSpPr txBox="1"/>
          <p:nvPr>
            <p:ph type="sldNum" sz="quarter" idx="2"/>
          </p:nvPr>
        </p:nvSpPr>
        <p:spPr>
          <a:xfrm>
            <a:off x="6338643" y="9235547"/>
            <a:ext cx="327515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7" name="Rectangl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pic>
        <p:nvPicPr>
          <p:cNvPr id="3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967" y="2946534"/>
            <a:ext cx="5709883" cy="18203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3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6550" y="2692400"/>
            <a:ext cx="4450691" cy="345704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ANNOTATING SECONDARY STRUCTURES in MEDIUM RESOLUTION MAPS"/>
          <p:cNvSpPr txBox="1"/>
          <p:nvPr>
            <p:ph type="body" idx="13"/>
          </p:nvPr>
        </p:nvSpPr>
        <p:spPr>
          <a:xfrm>
            <a:off x="673100" y="1320800"/>
            <a:ext cx="11658600" cy="980765"/>
          </a:xfrm>
          <a:prstGeom prst="rect">
            <a:avLst/>
          </a:prstGeom>
        </p:spPr>
        <p:txBody>
          <a:bodyPr/>
          <a:lstStyle/>
          <a:p>
            <a:pPr/>
            <a:r>
              <a:t>ANNOTATING SECONDARY STRUCTURES in MEDIUM RESOLUTION MAPS</a:t>
            </a:r>
          </a:p>
        </p:txBody>
      </p:sp>
      <p:sp>
        <p:nvSpPr>
          <p:cNvPr id="322" name="RESEARCH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RESEARCH GOALS</a:t>
            </a:r>
          </a:p>
        </p:txBody>
      </p:sp>
      <p:sp>
        <p:nvSpPr>
          <p:cNvPr id="323" name="Slide Number"/>
          <p:cNvSpPr txBox="1"/>
          <p:nvPr>
            <p:ph type="sldNum" sz="quarter" idx="2"/>
          </p:nvPr>
        </p:nvSpPr>
        <p:spPr>
          <a:xfrm>
            <a:off x="6339164" y="9235547"/>
            <a:ext cx="326473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4" name="Rectangl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sp>
        <p:nvSpPr>
          <p:cNvPr id="325" name="CREATE TRAINING DATASET WITH SIMILAR FEATURES DISTRIBUTION…"/>
          <p:cNvSpPr txBox="1"/>
          <p:nvPr/>
        </p:nvSpPr>
        <p:spPr>
          <a:xfrm>
            <a:off x="787400" y="2341826"/>
            <a:ext cx="11658600" cy="142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cap="all" spc="234" sz="2600">
                <a:latin typeface="+mn-lt"/>
                <a:ea typeface="+mn-ea"/>
                <a:cs typeface="+mn-cs"/>
                <a:sym typeface="Futura"/>
              </a:defRPr>
            </a:pPr>
            <a:r>
              <a:t>CREATE TRAINING DATASET WITH SIMILAR FEATURES DISTRIBUTION</a:t>
            </a:r>
          </a:p>
          <a:p>
            <a:pPr>
              <a:defRPr cap="all" spc="234" sz="2600">
                <a:latin typeface="+mn-lt"/>
                <a:ea typeface="+mn-ea"/>
                <a:cs typeface="+mn-cs"/>
                <a:sym typeface="Futura"/>
              </a:defRPr>
            </a:pPr>
            <a:r>
              <a:t>USE SEQUENCE DATA</a:t>
            </a:r>
          </a:p>
        </p:txBody>
      </p:sp>
      <p:sp>
        <p:nvSpPr>
          <p:cNvPr id="326" name="Find Sequence homologs…"/>
          <p:cNvSpPr txBox="1"/>
          <p:nvPr/>
        </p:nvSpPr>
        <p:spPr>
          <a:xfrm>
            <a:off x="1238018" y="3807352"/>
            <a:ext cx="684758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04107" indent="-204107" algn="l">
              <a:buClr>
                <a:schemeClr val="accent5">
                  <a:satOff val="-10854"/>
                  <a:lumOff val="-10463"/>
                </a:schemeClr>
              </a:buClr>
              <a:buSzPct val="75000"/>
              <a:buChar char="•"/>
              <a:defRPr sz="3300"/>
            </a:pPr>
            <a:r>
              <a:t>Find Sequence homologs</a:t>
            </a:r>
          </a:p>
          <a:p>
            <a:pPr marL="204107" indent="-204107" algn="l">
              <a:buClr>
                <a:schemeClr val="accent5">
                  <a:satOff val="-10854"/>
                  <a:lumOff val="-10463"/>
                </a:schemeClr>
              </a:buClr>
              <a:buSzPct val="75000"/>
              <a:buChar char="•"/>
              <a:defRPr sz="3300"/>
            </a:pPr>
            <a:r>
              <a:t>Extract \Create Structures</a:t>
            </a:r>
          </a:p>
          <a:p>
            <a:pPr marL="204107" indent="-204107" algn="l">
              <a:buClr>
                <a:schemeClr val="accent5">
                  <a:satOff val="-10854"/>
                  <a:lumOff val="-10463"/>
                </a:schemeClr>
              </a:buClr>
              <a:buSzPct val="75000"/>
              <a:buChar char="•"/>
              <a:defRPr sz="3300">
                <a:solidFill>
                  <a:srgbClr val="FF2600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Simulate Cryo-EM map</a:t>
            </a:r>
          </a:p>
        </p:txBody>
      </p:sp>
      <p:sp>
        <p:nvSpPr>
          <p:cNvPr id="327" name="Text"/>
          <p:cNvSpPr txBox="1"/>
          <p:nvPr/>
        </p:nvSpPr>
        <p:spPr>
          <a:xfrm>
            <a:off x="6339164" y="9235547"/>
            <a:ext cx="326473" cy="337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pPr>
            <a:fld id="{86CB4B4D-7CA3-9044-876B-883B54F8677D}" type="slidenum"/>
            <a:r>
              <a:t>￼</a:t>
            </a:r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200" y="5734050"/>
            <a:ext cx="8788400" cy="3073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roteins make up most of the dry mass of a cell…"/>
          <p:cNvSpPr txBox="1"/>
          <p:nvPr>
            <p:ph type="body" sz="half" idx="1"/>
          </p:nvPr>
        </p:nvSpPr>
        <p:spPr>
          <a:xfrm>
            <a:off x="546100" y="2197100"/>
            <a:ext cx="7535863" cy="6451600"/>
          </a:xfrm>
          <a:prstGeom prst="rect">
            <a:avLst/>
          </a:prstGeom>
        </p:spPr>
        <p:txBody>
          <a:bodyPr/>
          <a:lstStyle/>
          <a:p>
            <a:pPr/>
            <a:r>
              <a:t>Proteins make up most of the dry mass of a cell</a:t>
            </a:r>
          </a:p>
          <a:p>
            <a:pPr/>
            <a:r>
              <a:t>nearly every major process in a cell is carried out by assemblies of 10 or more protein molecules</a:t>
            </a:r>
          </a:p>
          <a:p>
            <a:pPr/>
            <a:r>
              <a:t>The entire cell can be viewed as a factory that contains an elaborate network of interlocking assembly lines, each of which is composed of a set of large protein machines</a:t>
            </a:r>
          </a:p>
        </p:txBody>
      </p:sp>
      <p:sp>
        <p:nvSpPr>
          <p:cNvPr id="203" name="Cell is A COLLECTION OF PROTEIN MACHINE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Cell is A COLLECTION OF PROTEIN MACHINES</a:t>
            </a:r>
          </a:p>
        </p:txBody>
      </p:sp>
      <p:sp>
        <p:nvSpPr>
          <p:cNvPr id="204" name="IntroDUCtion: GENER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IntroDUCtion: GENERAL</a:t>
            </a:r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88604" y="9235547"/>
            <a:ext cx="227593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1900" y="2051050"/>
            <a:ext cx="3479800" cy="7467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07" name="Text"/>
          <p:cNvSpPr txBox="1"/>
          <p:nvPr/>
        </p:nvSpPr>
        <p:spPr>
          <a:xfrm>
            <a:off x="6263513" y="4787900"/>
            <a:ext cx="477775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/>
          </a:p>
        </p:txBody>
      </p:sp>
      <p:sp>
        <p:nvSpPr>
          <p:cNvPr id="208" name="Text"/>
          <p:cNvSpPr txBox="1"/>
          <p:nvPr/>
        </p:nvSpPr>
        <p:spPr>
          <a:xfrm>
            <a:off x="6263513" y="4768850"/>
            <a:ext cx="477775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/>
          </a:p>
        </p:txBody>
      </p:sp>
      <p:sp>
        <p:nvSpPr>
          <p:cNvPr id="209" name="Text"/>
          <p:cNvSpPr txBox="1"/>
          <p:nvPr/>
        </p:nvSpPr>
        <p:spPr>
          <a:xfrm>
            <a:off x="6390513" y="4895850"/>
            <a:ext cx="477775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/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1950" y="8820150"/>
            <a:ext cx="34925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DEEP MAP SIMULATION- MOTIVA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DEEP MAP SIMULATION- MOTIVATION</a:t>
            </a:r>
          </a:p>
        </p:txBody>
      </p:sp>
      <p:sp>
        <p:nvSpPr>
          <p:cNvPr id="331" name="High Demand for realistic cryo-EM simulation…"/>
          <p:cNvSpPr txBox="1"/>
          <p:nvPr>
            <p:ph type="body" sz="quarter" idx="1"/>
          </p:nvPr>
        </p:nvSpPr>
        <p:spPr>
          <a:xfrm>
            <a:off x="673099" y="2387599"/>
            <a:ext cx="3852814" cy="5978216"/>
          </a:xfrm>
          <a:prstGeom prst="rect">
            <a:avLst/>
          </a:prstGeom>
        </p:spPr>
        <p:txBody>
          <a:bodyPr/>
          <a:lstStyle/>
          <a:p>
            <a:pPr marL="358140" indent="-358140" defTabSz="429768">
              <a:spcBef>
                <a:spcPts val="3100"/>
              </a:spcBef>
              <a:defRPr spc="52" sz="2632"/>
            </a:pPr>
            <a:r>
              <a:t>High Demand for realistic cryo-EM simulation</a:t>
            </a:r>
          </a:p>
          <a:p>
            <a:pPr lvl="1" marL="716280" indent="-358140" defTabSz="429768">
              <a:spcBef>
                <a:spcPts val="3100"/>
              </a:spcBef>
              <a:defRPr spc="52" sz="2632"/>
            </a:pPr>
            <a:r>
              <a:t>Existing “molmap (pdb2mrc)” program represents ideal universe</a:t>
            </a:r>
          </a:p>
          <a:p>
            <a:pPr marL="358140" indent="-358140" defTabSz="429768">
              <a:spcBef>
                <a:spcPts val="3100"/>
              </a:spcBef>
              <a:defRPr spc="52" sz="2632"/>
            </a:pPr>
            <a:r>
              <a:t>Can be integrated in semi-supervised learning strategies.</a:t>
            </a:r>
          </a:p>
        </p:txBody>
      </p:sp>
      <p:sp>
        <p:nvSpPr>
          <p:cNvPr id="332" name="Slide Number"/>
          <p:cNvSpPr txBox="1"/>
          <p:nvPr>
            <p:ph type="sldNum" sz="quarter" idx="2"/>
          </p:nvPr>
        </p:nvSpPr>
        <p:spPr>
          <a:xfrm>
            <a:off x="6331958" y="9235547"/>
            <a:ext cx="340885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3" name="Rectangle"/>
          <p:cNvSpPr txBox="1"/>
          <p:nvPr>
            <p:ph type="body" idx="14"/>
          </p:nvPr>
        </p:nvSpPr>
        <p:spPr>
          <a:xfrm>
            <a:off x="-207336" y="8172450"/>
            <a:ext cx="5344554" cy="3556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sp>
        <p:nvSpPr>
          <p:cNvPr id="334" name="PRELIMINARY RESULTS"/>
          <p:cNvSpPr txBox="1"/>
          <p:nvPr/>
        </p:nvSpPr>
        <p:spPr>
          <a:xfrm>
            <a:off x="673100" y="6985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52627">
              <a:defRPr cap="all" spc="79" sz="3959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PRELIMINARY RESULTS</a:t>
            </a:r>
          </a:p>
        </p:txBody>
      </p:sp>
      <p:pic>
        <p:nvPicPr>
          <p:cNvPr id="3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2611" y="4424519"/>
            <a:ext cx="6654160" cy="42631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77111" y="2051701"/>
            <a:ext cx="6919639" cy="23002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6700" y="8896350"/>
            <a:ext cx="7620000" cy="4318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1756" y="8299450"/>
            <a:ext cx="4889501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YNTHETIC MAP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SYNTHETIC MAP</a:t>
            </a:r>
          </a:p>
        </p:txBody>
      </p:sp>
      <p:sp>
        <p:nvSpPr>
          <p:cNvPr id="341" name="Evaluation of the map generated by cryo-GAN is performed by running the evaluation discriminator on each  voxel of the map.…"/>
          <p:cNvSpPr txBox="1"/>
          <p:nvPr>
            <p:ph type="body" sz="quarter" idx="1"/>
          </p:nvPr>
        </p:nvSpPr>
        <p:spPr>
          <a:xfrm>
            <a:off x="673100" y="2387600"/>
            <a:ext cx="4910039" cy="4416971"/>
          </a:xfrm>
          <a:prstGeom prst="rect">
            <a:avLst/>
          </a:prstGeom>
        </p:spPr>
        <p:txBody>
          <a:bodyPr/>
          <a:lstStyle/>
          <a:p>
            <a:pPr marL="339089" indent="-339089" defTabSz="406908">
              <a:spcBef>
                <a:spcPts val="3000"/>
              </a:spcBef>
              <a:defRPr spc="49" sz="2492"/>
            </a:pPr>
            <a:r>
              <a:t>Evaluation of the map generated by cryo-GAN is performed by running the evaluation discriminator on each  voxel of the map.</a:t>
            </a:r>
          </a:p>
          <a:p>
            <a:pPr marL="339089" indent="-339089" defTabSz="406908">
              <a:spcBef>
                <a:spcPts val="3000"/>
              </a:spcBef>
              <a:defRPr spc="49" sz="2492"/>
            </a:pPr>
            <a:r>
              <a:rPr>
                <a:solidFill>
                  <a:srgbClr val="FF2600"/>
                </a:solidFill>
              </a:rPr>
              <a:t>56 %</a:t>
            </a:r>
            <a:r>
              <a:t> of the cryo-GAN map voxels were labeled as "real".</a:t>
            </a:r>
          </a:p>
        </p:txBody>
      </p:sp>
      <p:sp>
        <p:nvSpPr>
          <p:cNvPr id="342" name="Slide Number"/>
          <p:cNvSpPr txBox="1"/>
          <p:nvPr>
            <p:ph type="sldNum" sz="quarter" idx="2"/>
          </p:nvPr>
        </p:nvSpPr>
        <p:spPr>
          <a:xfrm>
            <a:off x="6339425" y="9235547"/>
            <a:ext cx="325952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3" name="Rectangl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sp>
        <p:nvSpPr>
          <p:cNvPr id="344" name="PRELIMINARY RESULTS"/>
          <p:cNvSpPr txBox="1"/>
          <p:nvPr/>
        </p:nvSpPr>
        <p:spPr>
          <a:xfrm>
            <a:off x="673100" y="6985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52627">
              <a:defRPr cap="all" spc="79" sz="3959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PRELIMINARY RESULTS</a:t>
            </a:r>
          </a:p>
        </p:txBody>
      </p:sp>
      <p:pic>
        <p:nvPicPr>
          <p:cNvPr id="3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82022" y="1259109"/>
            <a:ext cx="4410028" cy="526583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3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7350" y="5899487"/>
            <a:ext cx="7282130" cy="35112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DETECTION OF BINDING SITES in MEDIUM RESOLU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DETECTION OF BINDING SITES in MEDIUM RESOLUTION</a:t>
            </a:r>
          </a:p>
        </p:txBody>
      </p:sp>
      <p:sp>
        <p:nvSpPr>
          <p:cNvPr id="349" name="RESEARCH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RESEARCH GOALS</a:t>
            </a:r>
          </a:p>
        </p:txBody>
      </p:sp>
      <p:sp>
        <p:nvSpPr>
          <p:cNvPr id="350" name="BINDING SITES DICTATE MOLECULAR FUNCTION…"/>
          <p:cNvSpPr txBox="1"/>
          <p:nvPr>
            <p:ph type="body" sz="half" idx="1"/>
          </p:nvPr>
        </p:nvSpPr>
        <p:spPr>
          <a:xfrm>
            <a:off x="508000" y="5346700"/>
            <a:ext cx="8575973" cy="4416971"/>
          </a:xfrm>
          <a:prstGeom prst="rect">
            <a:avLst/>
          </a:prstGeom>
        </p:spPr>
        <p:txBody>
          <a:bodyPr/>
          <a:lstStyle/>
          <a:p>
            <a:pPr/>
            <a:r>
              <a:t>BINDING SITES DICTATE MOLECULAR FUNCTION</a:t>
            </a:r>
          </a:p>
          <a:p>
            <a:pPr lvl="1"/>
            <a:r>
              <a:t>Less Flexible -&gt; easy to find</a:t>
            </a:r>
          </a:p>
          <a:p>
            <a:pPr lvl="1"/>
            <a:r>
              <a:t>Conserved in evolution -&gt; more training data</a:t>
            </a:r>
          </a:p>
        </p:txBody>
      </p:sp>
      <p:sp>
        <p:nvSpPr>
          <p:cNvPr id="351" name="Slide Number"/>
          <p:cNvSpPr txBox="1"/>
          <p:nvPr>
            <p:ph type="sldNum" sz="quarter" idx="2"/>
          </p:nvPr>
        </p:nvSpPr>
        <p:spPr>
          <a:xfrm>
            <a:off x="6331958" y="9235547"/>
            <a:ext cx="340885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2" name="Rectangl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8700" y="1949450"/>
            <a:ext cx="4013200" cy="4686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3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4919" y="1901058"/>
            <a:ext cx="6920031" cy="31471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DETECTION OF BINDING SITES in MEDIUM RESOLU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DETECTION OF BINDING SITES in MEDIUM RESOLUTION</a:t>
            </a:r>
          </a:p>
        </p:txBody>
      </p:sp>
      <p:sp>
        <p:nvSpPr>
          <p:cNvPr id="357" name="RESEARCH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RESEARCH GOALS</a:t>
            </a:r>
          </a:p>
        </p:txBody>
      </p:sp>
      <p:sp>
        <p:nvSpPr>
          <p:cNvPr id="358" name="Slide Number"/>
          <p:cNvSpPr txBox="1"/>
          <p:nvPr>
            <p:ph type="sldNum" sz="quarter" idx="2"/>
          </p:nvPr>
        </p:nvSpPr>
        <p:spPr>
          <a:xfrm>
            <a:off x="6331958" y="9235547"/>
            <a:ext cx="340885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9" name="Rectangl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sp>
        <p:nvSpPr>
          <p:cNvPr id="360" name="Integrative Algorithm for finding binding sites in cryo-EM maps"/>
          <p:cNvSpPr txBox="1"/>
          <p:nvPr/>
        </p:nvSpPr>
        <p:spPr>
          <a:xfrm>
            <a:off x="673100" y="2215157"/>
            <a:ext cx="11080439" cy="1472408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3400"/>
              </a:spcBef>
              <a:defRPr spc="59" sz="3000"/>
            </a:lvl1pPr>
          </a:lstStyle>
          <a:p>
            <a:pPr/>
            <a:r>
              <a:t>Integrative Algorithm for finding binding sites in cryo-EM maps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MEDIUM RESOLUTION…"/>
          <p:cNvSpPr txBox="1"/>
          <p:nvPr>
            <p:ph type="body" idx="13"/>
          </p:nvPr>
        </p:nvSpPr>
        <p:spPr>
          <a:xfrm>
            <a:off x="673100" y="1320800"/>
            <a:ext cx="11658600" cy="1425265"/>
          </a:xfrm>
          <a:prstGeom prst="rect">
            <a:avLst/>
          </a:prstGeom>
        </p:spPr>
        <p:txBody>
          <a:bodyPr/>
          <a:lstStyle/>
          <a:p>
            <a:pPr/>
            <a:r>
              <a:t>MEDIUM RESOLUTION </a:t>
            </a:r>
          </a:p>
          <a:p>
            <a:pPr/>
            <a:r>
              <a:t>LOCAtING BINDING SITES</a:t>
            </a:r>
          </a:p>
          <a:p>
            <a:pPr/>
            <a:r>
              <a:t>FOUR pHASED ALGORITHM</a:t>
            </a:r>
          </a:p>
        </p:txBody>
      </p:sp>
      <p:sp>
        <p:nvSpPr>
          <p:cNvPr id="363" name="Slide Number"/>
          <p:cNvSpPr txBox="1"/>
          <p:nvPr>
            <p:ph type="sldNum" sz="quarter" idx="2"/>
          </p:nvPr>
        </p:nvSpPr>
        <p:spPr>
          <a:xfrm>
            <a:off x="6332566" y="9235547"/>
            <a:ext cx="339670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4" name="Rectangl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sp>
        <p:nvSpPr>
          <p:cNvPr id="365" name="FUTURE RESEARCH"/>
          <p:cNvSpPr txBox="1"/>
          <p:nvPr/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52627">
              <a:defRPr cap="all" spc="79" sz="3959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FUTURE RESEARCH</a:t>
            </a:r>
          </a:p>
        </p:txBody>
      </p:sp>
      <p:pic>
        <p:nvPicPr>
          <p:cNvPr id="3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3100" y="2964998"/>
            <a:ext cx="8347058" cy="605161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MEDIUM RESolution:…"/>
          <p:cNvSpPr txBox="1"/>
          <p:nvPr>
            <p:ph type="body" idx="13"/>
          </p:nvPr>
        </p:nvSpPr>
        <p:spPr>
          <a:xfrm>
            <a:off x="673100" y="1320800"/>
            <a:ext cx="11658600" cy="1425265"/>
          </a:xfrm>
          <a:prstGeom prst="rect">
            <a:avLst/>
          </a:prstGeom>
        </p:spPr>
        <p:txBody>
          <a:bodyPr/>
          <a:lstStyle/>
          <a:p>
            <a:pPr/>
            <a:r>
              <a:t>MEDIUM RESolution:</a:t>
            </a:r>
          </a:p>
          <a:p>
            <a:pPr/>
            <a:r>
              <a:t> ANNOTATING SECONDARY STRUCTURES</a:t>
            </a:r>
          </a:p>
          <a:p>
            <a:pPr/>
            <a:r>
              <a:t>(SEMANTIC SEGMENTATION)</a:t>
            </a:r>
          </a:p>
        </p:txBody>
      </p:sp>
      <p:sp>
        <p:nvSpPr>
          <p:cNvPr id="369" name="Slide Number"/>
          <p:cNvSpPr txBox="1"/>
          <p:nvPr>
            <p:ph type="sldNum" sz="quarter" idx="2"/>
          </p:nvPr>
        </p:nvSpPr>
        <p:spPr>
          <a:xfrm>
            <a:off x="6331958" y="9235547"/>
            <a:ext cx="340885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0" name="Rectangl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sp>
        <p:nvSpPr>
          <p:cNvPr id="371" name="FUTURE RESEARCH"/>
          <p:cNvSpPr txBox="1"/>
          <p:nvPr/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52627">
              <a:defRPr cap="all" spc="79" sz="3959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FUTURE RESEARCH</a:t>
            </a:r>
          </a:p>
        </p:txBody>
      </p:sp>
      <p:sp>
        <p:nvSpPr>
          <p:cNvPr id="372" name="SEQUENCE ANALYSIS - obtain sequence homologs…"/>
          <p:cNvSpPr txBox="1"/>
          <p:nvPr/>
        </p:nvSpPr>
        <p:spPr>
          <a:xfrm>
            <a:off x="774700" y="3263481"/>
            <a:ext cx="11658600" cy="545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08000" indent="-508000" algn="l">
              <a:spcBef>
                <a:spcPts val="3400"/>
              </a:spcBef>
              <a:buSzPct val="100000"/>
              <a:buAutoNum type="arabicPeriod" startAt="1"/>
              <a:defRPr spc="56" sz="2800">
                <a:solidFill>
                  <a:srgbClr val="0433FF"/>
                </a:solidFill>
              </a:defRPr>
            </a:pPr>
            <a:r>
              <a:t>SEQUENCE ANALYSIS - obtain sequence homologs</a:t>
            </a:r>
          </a:p>
          <a:p>
            <a:pPr marL="508000" indent="-508000" algn="l">
              <a:spcBef>
                <a:spcPts val="3400"/>
              </a:spcBef>
              <a:buSzPct val="100000"/>
              <a:buAutoNum type="arabicPeriod" startAt="1"/>
              <a:defRPr spc="56" sz="2800">
                <a:solidFill>
                  <a:srgbClr val="0433FF"/>
                </a:solidFill>
              </a:defRPr>
            </a:pPr>
            <a:r>
              <a:t>MODELLING - extract structures of the homologs from PDB </a:t>
            </a:r>
          </a:p>
          <a:p>
            <a:pPr marL="508000" indent="-508000" algn="l">
              <a:spcBef>
                <a:spcPts val="3400"/>
              </a:spcBef>
              <a:buSzPct val="100000"/>
              <a:buAutoNum type="arabicPeriod" startAt="1"/>
              <a:defRPr spc="56" sz="2800"/>
            </a:pPr>
            <a:r>
              <a:t>SIMULATION - create cryo-EM  maps of homolog structures</a:t>
            </a:r>
          </a:p>
          <a:p>
            <a:pPr marL="508000" indent="-508000" algn="l">
              <a:spcBef>
                <a:spcPts val="3400"/>
              </a:spcBef>
              <a:buSzPct val="100000"/>
              <a:buAutoNum type="arabicPeriod" startAt="1"/>
              <a:defRPr spc="56" sz="2800"/>
            </a:pPr>
            <a:r>
              <a:t>TRANSFER LEARNING - perform fine tunning of the pretrained CNN</a:t>
            </a:r>
          </a:p>
          <a:p>
            <a:pPr marL="508000" indent="-508000" algn="l">
              <a:spcBef>
                <a:spcPts val="3400"/>
              </a:spcBef>
              <a:buSzPct val="100000"/>
              <a:buAutoNum type="arabicPeriod" startAt="1"/>
              <a:defRPr spc="56" sz="2800"/>
            </a:pPr>
            <a:r>
              <a:t>SEARCH PHASE - use fine tuned CNN to locate binding sites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REATE TRAINING DATASET WITH SIMILAR FEATURES DISTRIBUTION…"/>
          <p:cNvSpPr txBox="1"/>
          <p:nvPr>
            <p:ph type="body" idx="13"/>
          </p:nvPr>
        </p:nvSpPr>
        <p:spPr>
          <a:xfrm>
            <a:off x="673100" y="1320800"/>
            <a:ext cx="11658600" cy="1425265"/>
          </a:xfrm>
          <a:prstGeom prst="rect">
            <a:avLst/>
          </a:prstGeom>
        </p:spPr>
        <p:txBody>
          <a:bodyPr/>
          <a:lstStyle/>
          <a:p>
            <a:pPr/>
            <a:r>
              <a:t>CREATE TRAINING DATASET WITH SIMILAR FEATURES DISTRIBUTION</a:t>
            </a:r>
          </a:p>
          <a:p>
            <a:pPr/>
            <a:r>
              <a:t>SEMI SUPERVISED LEARNING</a:t>
            </a:r>
          </a:p>
        </p:txBody>
      </p:sp>
      <p:sp>
        <p:nvSpPr>
          <p:cNvPr id="375" name="Slide Number"/>
          <p:cNvSpPr txBox="1"/>
          <p:nvPr>
            <p:ph type="sldNum" sz="quarter" idx="2"/>
          </p:nvPr>
        </p:nvSpPr>
        <p:spPr>
          <a:xfrm>
            <a:off x="6331958" y="9235547"/>
            <a:ext cx="340885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6" name="FUTURE RESEARCH"/>
          <p:cNvSpPr txBox="1"/>
          <p:nvPr/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52627">
              <a:defRPr cap="all" spc="79" sz="3959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FUTURE RESEARCH</a:t>
            </a:r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3500" y="2878100"/>
            <a:ext cx="8809853" cy="62254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</p:txBody>
      </p:sp>
      <p:sp>
        <p:nvSpPr>
          <p:cNvPr id="380" name="Proposed a number of DL methods for analysis of cryo-EM maps…"/>
          <p:cNvSpPr txBox="1"/>
          <p:nvPr>
            <p:ph type="body" idx="1"/>
          </p:nvPr>
        </p:nvSpPr>
        <p:spPr>
          <a:xfrm>
            <a:off x="673100" y="3612722"/>
            <a:ext cx="11658600" cy="4416971"/>
          </a:xfrm>
          <a:prstGeom prst="rect">
            <a:avLst/>
          </a:prstGeom>
        </p:spPr>
        <p:txBody>
          <a:bodyPr/>
          <a:lstStyle/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Proposed a number of DL methods for analysis of cryo-EM maps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The proposed methods integrate structural and sequence information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The proposed methods can be used for obtaining an atomic model and revealing its functionality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Final Effort - develop an integrative method for ab initio modelling.</a:t>
            </a:r>
          </a:p>
        </p:txBody>
      </p:sp>
      <p:sp>
        <p:nvSpPr>
          <p:cNvPr id="381" name="Slide Number"/>
          <p:cNvSpPr txBox="1"/>
          <p:nvPr>
            <p:ph type="sldNum" sz="quarter" idx="2"/>
          </p:nvPr>
        </p:nvSpPr>
        <p:spPr>
          <a:xfrm>
            <a:off x="6334259" y="9235547"/>
            <a:ext cx="336284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2" name="Rectangl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sp>
        <p:nvSpPr>
          <p:cNvPr id="383" name="sUMMARY"/>
          <p:cNvSpPr txBox="1"/>
          <p:nvPr/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52627">
              <a:defRPr cap="all" spc="79" sz="3959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tructural characterization of macromolecular assemblies  represents a major challenge in structural biology."/>
          <p:cNvSpPr txBox="1"/>
          <p:nvPr>
            <p:ph type="body" idx="13"/>
          </p:nvPr>
        </p:nvSpPr>
        <p:spPr>
          <a:xfrm>
            <a:off x="673100" y="1320800"/>
            <a:ext cx="11658600" cy="1425265"/>
          </a:xfrm>
          <a:prstGeom prst="rect">
            <a:avLst/>
          </a:prstGeom>
        </p:spPr>
        <p:txBody>
          <a:bodyPr/>
          <a:lstStyle/>
          <a:p>
            <a:pPr/>
            <a:r>
              <a:t>Structural characterization of macromolecular assemblies  represents a major challenge in structural biology.</a:t>
            </a:r>
          </a:p>
        </p:txBody>
      </p:sp>
      <p:sp>
        <p:nvSpPr>
          <p:cNvPr id="213" name="IntroDUCtion: GENER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IntroDUCtion: GENERAL</a:t>
            </a:r>
          </a:p>
        </p:txBody>
      </p:sp>
      <p:sp>
        <p:nvSpPr>
          <p:cNvPr id="214" name="An incredible array of functions derives from a startlingly simple code that specifies a hugely diverse set of structures.…"/>
          <p:cNvSpPr txBox="1"/>
          <p:nvPr>
            <p:ph type="body" sz="half" idx="1"/>
          </p:nvPr>
        </p:nvSpPr>
        <p:spPr>
          <a:xfrm>
            <a:off x="317500" y="3076038"/>
            <a:ext cx="6534696" cy="5490339"/>
          </a:xfrm>
          <a:prstGeom prst="rect">
            <a:avLst/>
          </a:prstGeom>
        </p:spPr>
        <p:txBody>
          <a:bodyPr/>
          <a:lstStyle/>
          <a:p>
            <a:pPr/>
            <a:r>
              <a:t>An incredible array of functions derives from a startlingly simple code that specifies a hugely diverse set of structures.</a:t>
            </a:r>
          </a:p>
          <a:p>
            <a:pPr/>
            <a:r>
              <a:t>The function and dynamics of an assembly is derived from its detailed atomic structure.</a:t>
            </a:r>
          </a:p>
        </p:txBody>
      </p:sp>
      <p:sp>
        <p:nvSpPr>
          <p:cNvPr id="215" name="Slide Number"/>
          <p:cNvSpPr txBox="1"/>
          <p:nvPr>
            <p:ph type="sldNum" sz="quarter" idx="2"/>
          </p:nvPr>
        </p:nvSpPr>
        <p:spPr>
          <a:xfrm>
            <a:off x="6388604" y="9235547"/>
            <a:ext cx="227593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6" name="Rectangl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9270" y="2824835"/>
            <a:ext cx="5598030" cy="59663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690" y="8705850"/>
            <a:ext cx="5092701" cy="457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ryo-EM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cryo-EM</a:t>
            </a:r>
          </a:p>
        </p:txBody>
      </p:sp>
      <p:sp>
        <p:nvSpPr>
          <p:cNvPr id="221" name="INTRODUCTION: GENER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INTRODUCTION: GENERAL</a:t>
            </a: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>
            <a:off x="6388604" y="9235547"/>
            <a:ext cx="227593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3" name="Rectangl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792" y="1324447"/>
            <a:ext cx="10895212" cy="81714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donec quis nunc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donec quis nunc</a:t>
            </a:r>
          </a:p>
        </p:txBody>
      </p:sp>
      <p:sp>
        <p:nvSpPr>
          <p:cNvPr id="22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pc="79" sz="3959"/>
            </a:pPr>
          </a:p>
        </p:txBody>
      </p:sp>
      <p:sp>
        <p:nvSpPr>
          <p:cNvPr id="22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Slide Number"/>
          <p:cNvSpPr txBox="1"/>
          <p:nvPr>
            <p:ph type="sldNum" sz="quarter" idx="2"/>
          </p:nvPr>
        </p:nvSpPr>
        <p:spPr>
          <a:xfrm>
            <a:off x="6388604" y="9235547"/>
            <a:ext cx="227593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0" name="Rectangl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921" y="337226"/>
            <a:ext cx="11854569" cy="77237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ryo-em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Cryo-em</a:t>
            </a:r>
          </a:p>
        </p:txBody>
      </p:sp>
      <p:sp>
        <p:nvSpPr>
          <p:cNvPr id="234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Introduction</a:t>
            </a:r>
          </a:p>
        </p:txBody>
      </p:sp>
      <p:sp>
        <p:nvSpPr>
          <p:cNvPr id="23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xfrm>
            <a:off x="6388604" y="9235547"/>
            <a:ext cx="227593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7" name="Rectangl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0" y="1786295"/>
            <a:ext cx="6701812" cy="71828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RYO-EM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CRYO-EM</a:t>
            </a:r>
          </a:p>
        </p:txBody>
      </p:sp>
      <p:sp>
        <p:nvSpPr>
          <p:cNvPr id="241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INTRODUCTION</a:t>
            </a:r>
          </a:p>
        </p:txBody>
      </p:sp>
      <p:sp>
        <p:nvSpPr>
          <p:cNvPr id="24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Slide Number"/>
          <p:cNvSpPr txBox="1"/>
          <p:nvPr>
            <p:ph type="sldNum" sz="quarter" idx="2"/>
          </p:nvPr>
        </p:nvSpPr>
        <p:spPr>
          <a:xfrm>
            <a:off x="6388604" y="9235547"/>
            <a:ext cx="227593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4" name="Rectangl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524" y="1746217"/>
            <a:ext cx="12001956" cy="71382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DEVELOP DEEP LEARNING ALGORITHMS FOR LOCATING STRUCTURAL MOTIFS in CRYO-EM maps OF HIGH AND MEDIUM RESOLUTION"/>
          <p:cNvSpPr txBox="1"/>
          <p:nvPr>
            <p:ph type="body" idx="13"/>
          </p:nvPr>
        </p:nvSpPr>
        <p:spPr>
          <a:xfrm>
            <a:off x="673100" y="1320800"/>
            <a:ext cx="11658600" cy="1425265"/>
          </a:xfrm>
          <a:prstGeom prst="rect">
            <a:avLst/>
          </a:prstGeom>
        </p:spPr>
        <p:txBody>
          <a:bodyPr/>
          <a:lstStyle/>
          <a:p>
            <a:pPr/>
            <a:r>
              <a:t>DEVELOP DEEP LEARNING ALGORITHMS FOR LOCATING STRUCTURAL MOTIFS in CRYO-EM maps OF HIGH AND MEDIUM RESOLUTION</a:t>
            </a:r>
          </a:p>
        </p:txBody>
      </p:sp>
      <p:sp>
        <p:nvSpPr>
          <p:cNvPr id="248" name="INTRODUCTION : PROPOSED RE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INTRODUCTION : PROPOSED RESEARCH</a:t>
            </a:r>
          </a:p>
        </p:txBody>
      </p:sp>
      <p:sp>
        <p:nvSpPr>
          <p:cNvPr id="249" name="CNN for detection of Amino Acids in High Resolution maps…"/>
          <p:cNvSpPr txBox="1"/>
          <p:nvPr>
            <p:ph type="body" idx="1"/>
          </p:nvPr>
        </p:nvSpPr>
        <p:spPr>
          <a:xfrm>
            <a:off x="508000" y="3404914"/>
            <a:ext cx="11658600" cy="4416972"/>
          </a:xfrm>
          <a:prstGeom prst="rect">
            <a:avLst/>
          </a:prstGeom>
        </p:spPr>
        <p:txBody>
          <a:bodyPr/>
          <a:lstStyle/>
          <a:p>
            <a:pPr/>
            <a:r>
              <a:t>CNN for detection of Amino Acids in High Resolution maps</a:t>
            </a:r>
          </a:p>
          <a:p>
            <a:pPr/>
            <a:r>
              <a:t>CNN for annotation of Secondary Structures in Medium Resolution maps</a:t>
            </a:r>
          </a:p>
          <a:p>
            <a:pPr/>
            <a:r>
              <a:t>CNN for detection  of Binding Sites in Medium Resolution maps</a:t>
            </a: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xfrm>
            <a:off x="6388604" y="9235547"/>
            <a:ext cx="227593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1" name="Rectangl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RESEARCH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RESEARCH GOALS</a:t>
            </a: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xfrm>
            <a:off x="6388604" y="9235547"/>
            <a:ext cx="227593" cy="3376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6" name="Rectangl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spc="0" sz="1500"/>
            </a:pPr>
          </a:p>
        </p:txBody>
      </p:sp>
      <p:sp>
        <p:nvSpPr>
          <p:cNvPr id="257" name="Develop a tool for extracting structural information from a cryo-EM map at various resolutions…"/>
          <p:cNvSpPr txBox="1"/>
          <p:nvPr/>
        </p:nvSpPr>
        <p:spPr>
          <a:xfrm>
            <a:off x="984018" y="2616931"/>
            <a:ext cx="1017404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04107" indent="-204107">
              <a:buClr>
                <a:schemeClr val="accent5">
                  <a:satOff val="-10854"/>
                  <a:lumOff val="-10463"/>
                </a:schemeClr>
              </a:buClr>
              <a:buSzPct val="75000"/>
              <a:buChar char="•"/>
              <a:defRPr sz="3300"/>
            </a:pPr>
            <a:r>
              <a:t>Develop a tool for extracting structural information from a cryo-EM map at various resolutions</a:t>
            </a:r>
          </a:p>
          <a:p>
            <a:pPr marL="204107" indent="-204107" algn="l">
              <a:buClr>
                <a:schemeClr val="accent5">
                  <a:satOff val="-10854"/>
                  <a:lumOff val="-10463"/>
                </a:schemeClr>
              </a:buClr>
              <a:buSzPct val="75000"/>
              <a:buChar char="•"/>
              <a:defRPr sz="3300"/>
            </a:pPr>
            <a:r>
              <a:t>Use Deep Learning Techniques</a:t>
            </a:r>
          </a:p>
          <a:p>
            <a:pPr marL="204107" indent="-204107" algn="l">
              <a:buClr>
                <a:schemeClr val="accent5">
                  <a:satOff val="-10854"/>
                  <a:lumOff val="-10463"/>
                </a:schemeClr>
              </a:buClr>
              <a:buSzPct val="75000"/>
              <a:buChar char="•"/>
              <a:defRPr sz="3300"/>
            </a:pPr>
            <a:r>
              <a:t>Integrate Sequence and Structural Information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100" y="5510397"/>
            <a:ext cx="10312400" cy="2984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